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7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1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8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43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7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5D4EB-8575-1A44-B716-9A4078BC978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9004B-A011-6242-B975-5EF34A05A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36044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Spectroscopy</a:t>
            </a:r>
            <a:br>
              <a:rPr lang="en-US" dirty="0"/>
            </a:br>
            <a:r>
              <a:rPr lang="en-US" sz="2700" dirty="0"/>
              <a:t>“A Picture is Worth a Thousand Words.  A Spectrum is Worth a Thousand Pictures.”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5" y="3203660"/>
            <a:ext cx="4793579" cy="2344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0700" y="2545492"/>
            <a:ext cx="6458465" cy="333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F741-86D7-EE4A-8E5B-80D1CD33A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Multi-Object Spectrograph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776F8-58CF-C942-A10D-17BECE1A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00" y="1641653"/>
            <a:ext cx="8451421" cy="50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Integral Field Spectrograph</a:t>
            </a:r>
            <a:br>
              <a:rPr lang="en-US" dirty="0"/>
            </a:br>
            <a:r>
              <a:rPr lang="en-US" sz="3300" dirty="0"/>
              <a:t>(what Andy builds, so you have to hear about it)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7" y="1986863"/>
            <a:ext cx="9377699" cy="44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5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11" y="1690688"/>
            <a:ext cx="8642178" cy="48924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56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Integral Field Spectrograph</a:t>
            </a:r>
            <a:br>
              <a:rPr lang="en-US"/>
            </a:br>
            <a:r>
              <a:rPr lang="en-US" sz="3300"/>
              <a:t>(what Andy builds, so you have to hear about it)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47922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dirty="0"/>
              <a:t>Today: Identify Absorption Lines in Solar Spectrum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405" y="5080307"/>
            <a:ext cx="9947190" cy="1777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88" b="-700"/>
          <a:stretch/>
        </p:blipFill>
        <p:spPr>
          <a:xfrm>
            <a:off x="1122405" y="2304155"/>
            <a:ext cx="9947190" cy="1777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8043" y="1815818"/>
            <a:ext cx="599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Arc-lamp for Wavelength Calibration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8043" y="4570838"/>
            <a:ext cx="599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Solar Spectrum</a:t>
            </a:r>
          </a:p>
        </p:txBody>
      </p:sp>
    </p:spTree>
    <p:extLst>
      <p:ext uri="{BB962C8B-B14F-4D97-AF65-F5344CB8AC3E}">
        <p14:creationId xmlns:p14="http://schemas.microsoft.com/office/powerpoint/2010/main" val="9389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dirty="0"/>
              <a:t>Today: Identify Absorption Lines in Solar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the arc-lamp spectrum to calibrate the wavelength vs. x-pixel of the detector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Extract the Solar spectrum.  Plot brightness vs. wavelength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as many </a:t>
            </a:r>
            <a:r>
              <a:rPr lang="en-US" dirty="0" err="1"/>
              <a:t>Fraunhofer</a:t>
            </a:r>
            <a:r>
              <a:rPr lang="en-US" dirty="0"/>
              <a:t> lines as you can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would you identify the “spectral fingerprint” of Calcium in a galaxy of unknown redshift?</a:t>
            </a:r>
          </a:p>
        </p:txBody>
      </p:sp>
    </p:spTree>
    <p:extLst>
      <p:ext uri="{BB962C8B-B14F-4D97-AF65-F5344CB8AC3E}">
        <p14:creationId xmlns:p14="http://schemas.microsoft.com/office/powerpoint/2010/main" val="1429625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Imaging vs. Spectroscopy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5805" y="2001795"/>
            <a:ext cx="344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3903" y="2001795"/>
            <a:ext cx="344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Spectroscopy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2108" y="2463460"/>
            <a:ext cx="47449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Brightness—HR diagram lab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Position—Pluto lab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Morphology—is the galaxy a spiral or an elliptical?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Color (&gt;1 wavelength)—is the star red or blue?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427" y="4242830"/>
            <a:ext cx="2621073" cy="26151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3903" y="2463460"/>
            <a:ext cx="4827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Atomic and molecular compositions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Ionization states (temperature and density)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Kinematics (redshift / Doppler radial velocity)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98" y="3848455"/>
            <a:ext cx="4514318" cy="30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32" y="1903542"/>
            <a:ext cx="3749830" cy="2730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36" y="1903542"/>
            <a:ext cx="3370234" cy="28667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98558"/>
            <a:ext cx="4206732" cy="24004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7157" y="4782065"/>
            <a:ext cx="33661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charset="0"/>
              </a:rPr>
              <a:t>“A solid, liquid, or dense gas excited to emit light will radiate at all wavelengths and thus produce a continuous spectrum.”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7881" y="4782065"/>
            <a:ext cx="34256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charset="0"/>
              </a:rPr>
              <a:t>“A low-density gas excited to emit light will do so at specific wavelengths and this produces an emission spectrum.”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878185" y="4770295"/>
            <a:ext cx="3046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charset="0"/>
              </a:rPr>
              <a:t>“If light composing a continuous spectrum passes through a cool, low-density gas, the result will be an absorption spectrum.”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18735" y="308919"/>
            <a:ext cx="9737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Kirchoff’s</a:t>
            </a:r>
            <a:r>
              <a:rPr lang="en-US" sz="4000" dirty="0"/>
              <a:t> Laws of Spectroscopy</a:t>
            </a:r>
          </a:p>
        </p:txBody>
      </p:sp>
    </p:spTree>
    <p:extLst>
      <p:ext uri="{BB962C8B-B14F-4D97-AF65-F5344CB8AC3E}">
        <p14:creationId xmlns:p14="http://schemas.microsoft.com/office/powerpoint/2010/main" val="879482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Spectrographs Work I:</a:t>
            </a:r>
            <a:br>
              <a:rPr lang="en-US" dirty="0"/>
            </a:br>
            <a:r>
              <a:rPr lang="en-US" dirty="0"/>
              <a:t>Put a Prism in Your Imager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257" y="1690688"/>
            <a:ext cx="6133486" cy="45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0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Spectrographs Work I:</a:t>
            </a:r>
            <a:br>
              <a:rPr lang="en-US" dirty="0"/>
            </a:br>
            <a:r>
              <a:rPr lang="en-US" dirty="0"/>
              <a:t>Put a Prism in Your Imager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9257" y="1690688"/>
            <a:ext cx="6133486" cy="4594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29257" y="6425514"/>
            <a:ext cx="61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(keep in mind that astronomical CCDs don’t register color)</a:t>
            </a:r>
          </a:p>
        </p:txBody>
      </p:sp>
    </p:spTree>
    <p:extLst>
      <p:ext uri="{BB962C8B-B14F-4D97-AF65-F5344CB8AC3E}">
        <p14:creationId xmlns:p14="http://schemas.microsoft.com/office/powerpoint/2010/main" val="27289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Spectrographs Work I:</a:t>
            </a:r>
            <a:br>
              <a:rPr lang="en-US" dirty="0"/>
            </a:br>
            <a:r>
              <a:rPr lang="en-US" dirty="0"/>
              <a:t>Put a Prism in Your Imager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90" y="1690688"/>
            <a:ext cx="6133486" cy="4594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8508" y="1989438"/>
            <a:ext cx="44607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Some spectra overlap, especially if you have longer spectra (more wavelengths)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 a slit to isolate one source</a:t>
            </a:r>
          </a:p>
        </p:txBody>
      </p:sp>
    </p:spTree>
    <p:extLst>
      <p:ext uri="{BB962C8B-B14F-4D97-AF65-F5344CB8AC3E}">
        <p14:creationId xmlns:p14="http://schemas.microsoft.com/office/powerpoint/2010/main" val="1130502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Spectrographs Work I:</a:t>
            </a:r>
            <a:br>
              <a:rPr lang="en-US" dirty="0"/>
            </a:br>
            <a:r>
              <a:rPr lang="en-US" dirty="0"/>
              <a:t>Use a Slit to Isolate One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58994"/>
            <a:ext cx="3492471" cy="3484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692" y="2458994"/>
            <a:ext cx="3492471" cy="34846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6693" y="2458994"/>
            <a:ext cx="724930" cy="3484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427" y="2458994"/>
            <a:ext cx="2635736" cy="3484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3347" y="2458994"/>
            <a:ext cx="86869" cy="34846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067" y="2458994"/>
            <a:ext cx="86869" cy="34846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5719" y="2458994"/>
            <a:ext cx="86869" cy="34846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844" y="2458994"/>
            <a:ext cx="86869" cy="34846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6564" y="2458994"/>
            <a:ext cx="86869" cy="34846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0216" y="2458994"/>
            <a:ext cx="86869" cy="34846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90468" y="2458994"/>
            <a:ext cx="86869" cy="34846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9188" y="2458994"/>
            <a:ext cx="86869" cy="3484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22840" y="2458994"/>
            <a:ext cx="86869" cy="34846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4965" y="2458994"/>
            <a:ext cx="86869" cy="34846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685" y="2458994"/>
            <a:ext cx="86869" cy="34846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7337" y="2458994"/>
            <a:ext cx="86869" cy="34846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7947" y="2458994"/>
            <a:ext cx="86869" cy="34846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6667" y="2458994"/>
            <a:ext cx="86869" cy="34846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0319" y="2458994"/>
            <a:ext cx="86869" cy="34846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2444" y="2458994"/>
            <a:ext cx="86869" cy="34846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1164" y="2458994"/>
            <a:ext cx="86869" cy="34846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4816" y="2458994"/>
            <a:ext cx="86869" cy="34846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5068" y="2458994"/>
            <a:ext cx="86869" cy="34846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3788" y="2458994"/>
            <a:ext cx="86869" cy="34846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7440" y="2458994"/>
            <a:ext cx="86869" cy="34846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9565" y="2458994"/>
            <a:ext cx="86869" cy="34846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8285" y="2458994"/>
            <a:ext cx="86869" cy="34846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1937" y="2458994"/>
            <a:ext cx="86869" cy="34846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9849" y="2458994"/>
            <a:ext cx="86869" cy="34846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8569" y="2458994"/>
            <a:ext cx="86869" cy="34846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2221" y="2458994"/>
            <a:ext cx="86869" cy="34846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4346" y="2458994"/>
            <a:ext cx="86869" cy="34846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066" y="2458994"/>
            <a:ext cx="86869" cy="34846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18" y="2458994"/>
            <a:ext cx="86869" cy="348460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6970" y="2458994"/>
            <a:ext cx="86869" cy="34846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5690" y="2458994"/>
            <a:ext cx="86869" cy="34846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9342" y="2458994"/>
            <a:ext cx="86869" cy="34846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1467" y="2458994"/>
            <a:ext cx="86869" cy="34846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0187" y="2458994"/>
            <a:ext cx="86869" cy="34846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3839" y="2458994"/>
            <a:ext cx="86869" cy="34846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4449" y="2458994"/>
            <a:ext cx="86869" cy="348460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3169" y="2458994"/>
            <a:ext cx="86869" cy="348460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6821" y="2458994"/>
            <a:ext cx="86869" cy="348460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8946" y="2458994"/>
            <a:ext cx="86869" cy="34846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7666" y="2458994"/>
            <a:ext cx="86869" cy="348460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1318" y="2458994"/>
            <a:ext cx="86869" cy="34846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1570" y="2458994"/>
            <a:ext cx="86869" cy="34846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0290" y="2458994"/>
            <a:ext cx="86869" cy="348460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3942" y="2458994"/>
            <a:ext cx="86869" cy="348460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6067" y="2458994"/>
            <a:ext cx="86869" cy="34846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4787" y="2458994"/>
            <a:ext cx="86869" cy="34846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439" y="2458994"/>
            <a:ext cx="86869" cy="34846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1698" y="2458994"/>
            <a:ext cx="86869" cy="348460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0418" y="2458994"/>
            <a:ext cx="86869" cy="348460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4070" y="2458994"/>
            <a:ext cx="86869" cy="348460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6195" y="2458994"/>
            <a:ext cx="86869" cy="34846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4915" y="2458994"/>
            <a:ext cx="86869" cy="348460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8567" y="2458994"/>
            <a:ext cx="86869" cy="348460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8819" y="2458994"/>
            <a:ext cx="86869" cy="348460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7539" y="2458994"/>
            <a:ext cx="86869" cy="348460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1191" y="2458994"/>
            <a:ext cx="86869" cy="348460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3316" y="2458994"/>
            <a:ext cx="86869" cy="348460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2036" y="2458994"/>
            <a:ext cx="86869" cy="34846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5688" y="2458994"/>
            <a:ext cx="86869" cy="348460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6298" y="2458994"/>
            <a:ext cx="86869" cy="348460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5018" y="2458994"/>
            <a:ext cx="86869" cy="348460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8670" y="2458994"/>
            <a:ext cx="86869" cy="348460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0795" y="2458994"/>
            <a:ext cx="86869" cy="348460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9515" y="2458994"/>
            <a:ext cx="86869" cy="348460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3167" y="2458994"/>
            <a:ext cx="86869" cy="348460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3419" y="2458994"/>
            <a:ext cx="86869" cy="348460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2139" y="2458994"/>
            <a:ext cx="86869" cy="34846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5791" y="2458994"/>
            <a:ext cx="86869" cy="348460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7916" y="2458994"/>
            <a:ext cx="86869" cy="348460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6636" y="2458994"/>
            <a:ext cx="86869" cy="34846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0288" y="2458994"/>
            <a:ext cx="86869" cy="348460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8200" y="2458994"/>
            <a:ext cx="86869" cy="348460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6920" y="2458994"/>
            <a:ext cx="86869" cy="348460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20572" y="2458994"/>
            <a:ext cx="86869" cy="348460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2697" y="2458994"/>
            <a:ext cx="86869" cy="348460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1417" y="2458994"/>
            <a:ext cx="86869" cy="348460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5069" y="2458994"/>
            <a:ext cx="86869" cy="348460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5321" y="2458994"/>
            <a:ext cx="86869" cy="348460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4041" y="2458994"/>
            <a:ext cx="86869" cy="348460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7693" y="2458994"/>
            <a:ext cx="86869" cy="348460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818" y="2458994"/>
            <a:ext cx="86869" cy="348460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8538" y="2458994"/>
            <a:ext cx="86869" cy="34846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2190" y="2458994"/>
            <a:ext cx="86869" cy="348460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2800" y="2458994"/>
            <a:ext cx="86869" cy="348460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1520" y="2458994"/>
            <a:ext cx="86869" cy="348460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5172" y="2458994"/>
            <a:ext cx="86869" cy="348460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7297" y="2458994"/>
            <a:ext cx="86869" cy="348460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6017" y="2458994"/>
            <a:ext cx="86869" cy="348460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9669" y="2458994"/>
            <a:ext cx="86869" cy="348460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9921" y="2458994"/>
            <a:ext cx="86869" cy="348460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8641" y="2458994"/>
            <a:ext cx="86869" cy="348460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293" y="2458994"/>
            <a:ext cx="86869" cy="348460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14418" y="2458994"/>
            <a:ext cx="86869" cy="348460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3138" y="2458994"/>
            <a:ext cx="86869" cy="348460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6790" y="2458994"/>
            <a:ext cx="86869" cy="348460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4756" y="2458994"/>
            <a:ext cx="86869" cy="348460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3476" y="2458994"/>
            <a:ext cx="86869" cy="348460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7128" y="2458994"/>
            <a:ext cx="86869" cy="348460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9253" y="2458994"/>
            <a:ext cx="86869" cy="348460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7973" y="2458994"/>
            <a:ext cx="86869" cy="348460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1625" y="2458994"/>
            <a:ext cx="86869" cy="348460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1877" y="2458994"/>
            <a:ext cx="86869" cy="348460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0597" y="2458994"/>
            <a:ext cx="86869" cy="348460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4249" y="2458994"/>
            <a:ext cx="86869" cy="348460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06374" y="2458994"/>
            <a:ext cx="86869" cy="348460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094" y="2458994"/>
            <a:ext cx="86869" cy="348460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8746" y="2458994"/>
            <a:ext cx="86869" cy="348460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9356" y="2458994"/>
            <a:ext cx="86869" cy="348460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8076" y="2458994"/>
            <a:ext cx="86869" cy="348460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1728" y="2458994"/>
            <a:ext cx="86869" cy="348460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3853" y="2458994"/>
            <a:ext cx="86869" cy="348460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02573" y="2458994"/>
            <a:ext cx="86869" cy="348460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6225" y="2458994"/>
            <a:ext cx="86869" cy="348460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6477" y="2458994"/>
            <a:ext cx="86869" cy="348460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5197" y="2458994"/>
            <a:ext cx="86869" cy="3484605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8849" y="2458994"/>
            <a:ext cx="86869" cy="3484605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0974" y="2458994"/>
            <a:ext cx="86869" cy="348460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99694" y="2458994"/>
            <a:ext cx="86869" cy="348460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13346" y="2458994"/>
            <a:ext cx="86869" cy="348460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31258" y="2458994"/>
            <a:ext cx="86869" cy="348460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9978" y="2458994"/>
            <a:ext cx="86869" cy="3484605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3630" y="2458994"/>
            <a:ext cx="86869" cy="3484605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5755" y="2458994"/>
            <a:ext cx="86869" cy="3484605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4475" y="2458994"/>
            <a:ext cx="86869" cy="348460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8127" y="2458994"/>
            <a:ext cx="86869" cy="3484605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8379" y="2458994"/>
            <a:ext cx="86869" cy="348460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7099" y="2458994"/>
            <a:ext cx="86869" cy="3484605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0751" y="2458994"/>
            <a:ext cx="86869" cy="3484605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2876" y="2458994"/>
            <a:ext cx="86869" cy="3484605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1596" y="2458994"/>
            <a:ext cx="86869" cy="3484605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5248" y="2458994"/>
            <a:ext cx="86869" cy="3484605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5858" y="2458994"/>
            <a:ext cx="86869" cy="348460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4578" y="2458994"/>
            <a:ext cx="86869" cy="348460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8230" y="2458994"/>
            <a:ext cx="86869" cy="3484605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0355" y="2458994"/>
            <a:ext cx="86869" cy="348460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9075" y="2458994"/>
            <a:ext cx="86869" cy="348460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2727" y="2458994"/>
            <a:ext cx="86869" cy="348460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2979" y="2458994"/>
            <a:ext cx="86869" cy="3484605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1699" y="2458994"/>
            <a:ext cx="86869" cy="348460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5351" y="2458994"/>
            <a:ext cx="86869" cy="3484605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7476" y="2458994"/>
            <a:ext cx="86869" cy="3484605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6196" y="2458994"/>
            <a:ext cx="86869" cy="348460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9848" y="2458994"/>
            <a:ext cx="86869" cy="3484605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3107" y="2458994"/>
            <a:ext cx="86869" cy="348460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1827" y="2458994"/>
            <a:ext cx="86869" cy="3484605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5479" y="2458994"/>
            <a:ext cx="86869" cy="348460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7604" y="2458994"/>
            <a:ext cx="86869" cy="348460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6324" y="2458994"/>
            <a:ext cx="86869" cy="348460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9976" y="2458994"/>
            <a:ext cx="86869" cy="3484605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0228" y="2458994"/>
            <a:ext cx="86869" cy="348460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8948" y="2458994"/>
            <a:ext cx="86869" cy="3484605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2600" y="2458994"/>
            <a:ext cx="86869" cy="348460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4725" y="2458994"/>
            <a:ext cx="86869" cy="3484605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3445" y="2458994"/>
            <a:ext cx="86869" cy="348460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7097" y="2458994"/>
            <a:ext cx="86869" cy="3484605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7707" y="2458994"/>
            <a:ext cx="86869" cy="3484605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6427" y="2458994"/>
            <a:ext cx="86869" cy="348460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80079" y="2458994"/>
            <a:ext cx="86869" cy="348460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2204" y="2458994"/>
            <a:ext cx="86869" cy="3484605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924" y="2458994"/>
            <a:ext cx="86869" cy="3484605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4576" y="2458994"/>
            <a:ext cx="86869" cy="3484605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4828" y="2458994"/>
            <a:ext cx="86869" cy="3484605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3548" y="2458994"/>
            <a:ext cx="86869" cy="3484605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7200" y="2458994"/>
            <a:ext cx="86869" cy="3484605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9325" y="2458994"/>
            <a:ext cx="86869" cy="3484605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8045" y="2458994"/>
            <a:ext cx="86869" cy="3484605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1697" y="2458994"/>
            <a:ext cx="86869" cy="3484605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609" y="2458994"/>
            <a:ext cx="86869" cy="348460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8329" y="2458994"/>
            <a:ext cx="86869" cy="3484605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1981" y="2458994"/>
            <a:ext cx="86869" cy="3484605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4106" y="2458994"/>
            <a:ext cx="86869" cy="3484605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2826" y="2458994"/>
            <a:ext cx="86869" cy="3484605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36478" y="2458994"/>
            <a:ext cx="86869" cy="348460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730" y="2458994"/>
            <a:ext cx="86869" cy="348460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5450" y="2458994"/>
            <a:ext cx="86869" cy="3484605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9102" y="2458994"/>
            <a:ext cx="86869" cy="3484605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1227" y="2458994"/>
            <a:ext cx="86869" cy="348460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9947" y="2458994"/>
            <a:ext cx="86869" cy="3484605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33599" y="2458994"/>
            <a:ext cx="86869" cy="348460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4209" y="2458994"/>
            <a:ext cx="86869" cy="348460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2929" y="2458994"/>
            <a:ext cx="86869" cy="348460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6581" y="2458994"/>
            <a:ext cx="86869" cy="3484605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8706" y="2458994"/>
            <a:ext cx="86869" cy="3484605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7426" y="2458994"/>
            <a:ext cx="86869" cy="3484605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11078" y="2458994"/>
            <a:ext cx="86869" cy="3484605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1330" y="2458994"/>
            <a:ext cx="86869" cy="3484605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0050" y="2458994"/>
            <a:ext cx="86869" cy="3484605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53702" y="2458994"/>
            <a:ext cx="86869" cy="348460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5827" y="2458994"/>
            <a:ext cx="86869" cy="3484605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4547" y="2458994"/>
            <a:ext cx="86869" cy="3484605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8199" y="2458994"/>
            <a:ext cx="86869" cy="348460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589" y="2458994"/>
            <a:ext cx="86869" cy="3484605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3309" y="2458994"/>
            <a:ext cx="86869" cy="3484605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86961" y="2458994"/>
            <a:ext cx="86869" cy="348460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9086" y="2458994"/>
            <a:ext cx="86869" cy="3484605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7806" y="2458994"/>
            <a:ext cx="86869" cy="3484605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1458" y="2458994"/>
            <a:ext cx="86869" cy="348460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1710" y="2458994"/>
            <a:ext cx="86869" cy="3484605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0430" y="2458994"/>
            <a:ext cx="86869" cy="348460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082" y="2458994"/>
            <a:ext cx="86869" cy="3484605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6207" y="2458994"/>
            <a:ext cx="86869" cy="3484605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4927" y="2458994"/>
            <a:ext cx="86869" cy="3484605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8579" y="2458994"/>
            <a:ext cx="86869" cy="3484605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9189" y="2458994"/>
            <a:ext cx="86869" cy="3484605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7909" y="2458994"/>
            <a:ext cx="86869" cy="3484605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1561" y="2458994"/>
            <a:ext cx="86869" cy="3484605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83686" y="2458994"/>
            <a:ext cx="86869" cy="3484605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02406" y="2458994"/>
            <a:ext cx="86869" cy="3484605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6058" y="2458994"/>
            <a:ext cx="86869" cy="3484605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6310" y="2458994"/>
            <a:ext cx="86869" cy="3484605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5030" y="2458994"/>
            <a:ext cx="86869" cy="3484605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8682" y="2458994"/>
            <a:ext cx="86869" cy="3484605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0807" y="2458994"/>
            <a:ext cx="86869" cy="3484605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9527" y="2458994"/>
            <a:ext cx="86869" cy="3484605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3179" y="2458994"/>
            <a:ext cx="86869" cy="348460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31091" y="2458994"/>
            <a:ext cx="86869" cy="348460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811" y="2458994"/>
            <a:ext cx="86869" cy="3484605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3463" y="2458994"/>
            <a:ext cx="86869" cy="3484605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5588" y="2458994"/>
            <a:ext cx="86869" cy="348460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4308" y="2458994"/>
            <a:ext cx="86869" cy="3484605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7960" y="2458994"/>
            <a:ext cx="86869" cy="3484605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8212" y="2458994"/>
            <a:ext cx="86869" cy="3484605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6932" y="2458994"/>
            <a:ext cx="86869" cy="3484605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0584" y="2458994"/>
            <a:ext cx="86869" cy="3484605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2709" y="2458994"/>
            <a:ext cx="86869" cy="348460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1429" y="2458994"/>
            <a:ext cx="86869" cy="348460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15081" y="2458994"/>
            <a:ext cx="86869" cy="348460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5691" y="2458994"/>
            <a:ext cx="86869" cy="3484605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4411" y="2458994"/>
            <a:ext cx="86869" cy="3484605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8063" y="2458994"/>
            <a:ext cx="86869" cy="348460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0188" y="2458994"/>
            <a:ext cx="86869" cy="348460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8908" y="2458994"/>
            <a:ext cx="86869" cy="348460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2560" y="2458994"/>
            <a:ext cx="86869" cy="348460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2812" y="2458994"/>
            <a:ext cx="86869" cy="348460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1532" y="2458994"/>
            <a:ext cx="86869" cy="348460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5184" y="2458994"/>
            <a:ext cx="86869" cy="348460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57309" y="2458994"/>
            <a:ext cx="86869" cy="3484605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6029" y="2458994"/>
            <a:ext cx="86869" cy="3484605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89681" y="2458994"/>
            <a:ext cx="86869" cy="3484605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940" y="2458994"/>
            <a:ext cx="86869" cy="348460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1660" y="2458994"/>
            <a:ext cx="86869" cy="348460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5312" y="2458994"/>
            <a:ext cx="86869" cy="348460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7437" y="2458994"/>
            <a:ext cx="86869" cy="348460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6157" y="2458994"/>
            <a:ext cx="86869" cy="348460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9809" y="2458994"/>
            <a:ext cx="86869" cy="348460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70061" y="2458994"/>
            <a:ext cx="86869" cy="348460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88781" y="2458994"/>
            <a:ext cx="86869" cy="348460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2433" y="2458994"/>
            <a:ext cx="86869" cy="348460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4558" y="2458994"/>
            <a:ext cx="86869" cy="348460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3278" y="2458994"/>
            <a:ext cx="86869" cy="348460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6930" y="2458994"/>
            <a:ext cx="86869" cy="348460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7540" y="2458994"/>
            <a:ext cx="86869" cy="3484605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6260" y="2458994"/>
            <a:ext cx="86869" cy="3484605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79912" y="2458994"/>
            <a:ext cx="86869" cy="3484605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2037" y="2458994"/>
            <a:ext cx="86869" cy="3484605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0757" y="2458994"/>
            <a:ext cx="86869" cy="3484605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34409" y="2458994"/>
            <a:ext cx="86869" cy="3484605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661" y="2458994"/>
            <a:ext cx="86869" cy="3484605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63381" y="2458994"/>
            <a:ext cx="86869" cy="3484605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7033" y="2458994"/>
            <a:ext cx="86869" cy="348460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9158" y="2458994"/>
            <a:ext cx="86869" cy="348460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17878" y="2458994"/>
            <a:ext cx="86869" cy="348460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1530" y="2458994"/>
            <a:ext cx="86869" cy="3484605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9442" y="2458994"/>
            <a:ext cx="86869" cy="348460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8162" y="2458994"/>
            <a:ext cx="86869" cy="3484605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81814" y="2458994"/>
            <a:ext cx="86869" cy="348460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3939" y="2458994"/>
            <a:ext cx="86869" cy="348460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22659" y="2458994"/>
            <a:ext cx="86869" cy="3484605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6311" y="2458994"/>
            <a:ext cx="86869" cy="3484605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46563" y="2458994"/>
            <a:ext cx="86869" cy="348460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5283" y="2458994"/>
            <a:ext cx="86869" cy="3484605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78935" y="2458994"/>
            <a:ext cx="86869" cy="348460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01060" y="2458994"/>
            <a:ext cx="86869" cy="3484605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19780" y="2458994"/>
            <a:ext cx="86869" cy="3484605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3432" y="2458994"/>
            <a:ext cx="86869" cy="3484605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24042" y="2458994"/>
            <a:ext cx="86869" cy="3484605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42762" y="2458994"/>
            <a:ext cx="86869" cy="3484605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56414" y="2458994"/>
            <a:ext cx="86869" cy="3484605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8539" y="2458994"/>
            <a:ext cx="86869" cy="3484605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7259" y="2458994"/>
            <a:ext cx="86869" cy="3484605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0911" y="2458994"/>
            <a:ext cx="86869" cy="3484605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21163" y="2458994"/>
            <a:ext cx="86869" cy="3484605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9883" y="2458994"/>
            <a:ext cx="86869" cy="3484605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53535" y="2458994"/>
            <a:ext cx="86869" cy="3484605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5660" y="2458994"/>
            <a:ext cx="86869" cy="3484605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94380" y="2458994"/>
            <a:ext cx="86869" cy="3484605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8032" y="2458994"/>
            <a:ext cx="86869" cy="3484605"/>
          </a:xfrm>
          <a:prstGeom prst="rect">
            <a:avLst/>
          </a:prstGeom>
        </p:spPr>
      </p:pic>
      <p:sp>
        <p:nvSpPr>
          <p:cNvPr id="302" name="TextBox 301"/>
          <p:cNvSpPr txBox="1"/>
          <p:nvPr/>
        </p:nvSpPr>
        <p:spPr>
          <a:xfrm>
            <a:off x="0" y="2001795"/>
            <a:ext cx="331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Normal Image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4617121" y="2001795"/>
            <a:ext cx="331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Insert Slit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8523356" y="2014152"/>
            <a:ext cx="3311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Insert Prism</a:t>
            </a:r>
          </a:p>
        </p:txBody>
      </p:sp>
    </p:spTree>
    <p:extLst>
      <p:ext uri="{BB962C8B-B14F-4D97-AF65-F5344CB8AC3E}">
        <p14:creationId xmlns:p14="http://schemas.microsoft.com/office/powerpoint/2010/main" val="173766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Prism Spectrograph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19" y="1690688"/>
            <a:ext cx="67564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9938" y="5510556"/>
            <a:ext cx="2752124" cy="432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09829" y="5573710"/>
            <a:ext cx="211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CCD</a:t>
            </a:r>
          </a:p>
        </p:txBody>
      </p:sp>
    </p:spTree>
    <p:extLst>
      <p:ext uri="{BB962C8B-B14F-4D97-AF65-F5344CB8AC3E}">
        <p14:creationId xmlns:p14="http://schemas.microsoft.com/office/powerpoint/2010/main" val="135231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Grating Spectrograph (More Common)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6687" y="1458096"/>
            <a:ext cx="4856206" cy="52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2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278</Words>
  <Application>Microsoft Macintosh PowerPoint</Application>
  <PresentationFormat>Widescreen</PresentationFormat>
  <Paragraphs>41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Spectroscopy “A Picture is Worth a Thousand Words.  A Spectrum is Worth a Thousand Pictures.”</vt:lpstr>
      <vt:lpstr>Imaging vs. Spectroscopy</vt:lpstr>
      <vt:lpstr>PowerPoint Presentation</vt:lpstr>
      <vt:lpstr>How Spectrographs Work I: Put a Prism in Your Imager</vt:lpstr>
      <vt:lpstr>How Spectrographs Work I: Put a Prism in Your Imager</vt:lpstr>
      <vt:lpstr>How Spectrographs Work I: Put a Prism in Your Imager</vt:lpstr>
      <vt:lpstr>How Spectrographs Work I: Use a Slit to Isolate One Source</vt:lpstr>
      <vt:lpstr>Prism Spectrograph</vt:lpstr>
      <vt:lpstr>Grating Spectrograph (More Common)</vt:lpstr>
      <vt:lpstr>Multi-Object Spectrograph</vt:lpstr>
      <vt:lpstr>Integral Field Spectrograph (what Andy builds, so you have to hear about it)</vt:lpstr>
      <vt:lpstr>PowerPoint Presentation</vt:lpstr>
      <vt:lpstr>Today: Identify Absorption Lines in Solar Spectrum</vt:lpstr>
      <vt:lpstr>Today: Identify Absorption Lines in Solar Spectrum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Spectroscopy</dc:title>
  <dc:creator>Andy Skemer</dc:creator>
  <cp:lastModifiedBy>Andy Skemer</cp:lastModifiedBy>
  <cp:revision>17</cp:revision>
  <dcterms:created xsi:type="dcterms:W3CDTF">2017-05-15T20:20:19Z</dcterms:created>
  <dcterms:modified xsi:type="dcterms:W3CDTF">2019-09-25T17:19:01Z</dcterms:modified>
</cp:coreProperties>
</file>